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mp3" ContentType="audio/mpe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vml" ContentType="application/vnd.openxmlformats-officedocument.vmlDrawing"/>
  <Default Extension="gif" ContentType="image/gif"/>
  <Default Extension="mp4" ContentType="video/mp4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1"/>
  </p:notesMasterIdLst>
  <p:sldIdLst>
    <p:sldId id="257" r:id="rId2"/>
    <p:sldId id="258" r:id="rId3"/>
    <p:sldId id="259" r:id="rId4"/>
    <p:sldId id="260" r:id="rId5"/>
    <p:sldId id="261" r:id="rId6"/>
    <p:sldId id="262" r:id="rId7"/>
    <p:sldId id="264" r:id="rId8"/>
    <p:sldId id="285" r:id="rId9"/>
    <p:sldId id="265" r:id="rId10"/>
    <p:sldId id="284" r:id="rId11"/>
    <p:sldId id="266" r:id="rId12"/>
    <p:sldId id="275" r:id="rId13"/>
    <p:sldId id="267" r:id="rId14"/>
    <p:sldId id="276" r:id="rId15"/>
    <p:sldId id="278" r:id="rId16"/>
    <p:sldId id="279" r:id="rId17"/>
    <p:sldId id="280" r:id="rId18"/>
    <p:sldId id="281" r:id="rId19"/>
    <p:sldId id="282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69" d="100"/>
          <a:sy n="69" d="100"/>
        </p:scale>
        <p:origin x="564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364B6A2-86E5-4D8C-B6F0-83E63C5E640B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97AA3F6-D434-4A35-B962-5091A9FAFA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653662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V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81793DA1-C4A8-461C-AC2F-B24DBE65E81E}" type="slidenum">
              <a:rPr lang="en-US" smtClean="0"/>
              <a:pPr>
                <a:defRPr/>
              </a:pPr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707206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V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81793DA1-C4A8-461C-AC2F-B24DBE65E81E}" type="slidenum">
              <a:rPr lang="en-US" smtClean="0"/>
              <a:pPr>
                <a:defRPr/>
              </a:pPr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47761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V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81793DA1-C4A8-461C-AC2F-B24DBE65E81E}" type="slidenum">
              <a:rPr lang="en-US" smtClean="0"/>
              <a:pPr>
                <a:defRPr/>
              </a:pPr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715326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1410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166419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13074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3662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0367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329313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744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72901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68712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11823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897020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609600" y="274639"/>
            <a:ext cx="10972800" cy="58515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E0158B32-327E-834E-B5D8-D5C4EF1664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995783C-FB5A-4249-9CAC-DCC872CB87E7}" type="datetimeFigureOut">
              <a:rPr lang="en-US"/>
              <a:pPr>
                <a:defRPr/>
              </a:pPr>
              <a:t>20-Sep-22</a:t>
            </a:fld>
            <a:endParaRPr lang="en-US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2D7A6DF9-DC2F-BE46-B514-A0DB5920F91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2B311A43-2F61-264E-B8C7-9BC0E5A77E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42F089-32AB-5848-9086-B05C03D4BDE1}" type="slidenum">
              <a:rPr lang="en-US" altLang="en-VN"/>
              <a:pPr>
                <a:defRPr/>
              </a:pPr>
              <a:t>‹#›</a:t>
            </a:fld>
            <a:endParaRPr lang="en-US" altLang="en-VN"/>
          </a:p>
        </p:txBody>
      </p:sp>
    </p:spTree>
    <p:extLst>
      <p:ext uri="{BB962C8B-B14F-4D97-AF65-F5344CB8AC3E}">
        <p14:creationId xmlns:p14="http://schemas.microsoft.com/office/powerpoint/2010/main" val="30295140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8E4C8D-5AD4-4C7C-A3FB-24FDE8313EFD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1692F0B-00F8-4178-9576-2E0BF8DBD9A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332707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gif"/><Relationship Id="rId3" Type="http://schemas.openxmlformats.org/officeDocument/2006/relationships/oleObject" Target="../embeddings/oleObject1.bin"/><Relationship Id="rId7" Type="http://schemas.openxmlformats.org/officeDocument/2006/relationships/image" Target="../media/image4.png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3.gif"/><Relationship Id="rId11" Type="http://schemas.openxmlformats.org/officeDocument/2006/relationships/image" Target="../media/image8.jpeg"/><Relationship Id="rId5" Type="http://schemas.openxmlformats.org/officeDocument/2006/relationships/image" Target="../media/image2.gif"/><Relationship Id="rId10" Type="http://schemas.openxmlformats.org/officeDocument/2006/relationships/image" Target="../media/image7.gif"/><Relationship Id="rId4" Type="http://schemas.openxmlformats.org/officeDocument/2006/relationships/image" Target="../media/image1.emf"/><Relationship Id="rId9" Type="http://schemas.openxmlformats.org/officeDocument/2006/relationships/image" Target="../media/image6.gi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" Target="slide5.xml"/><Relationship Id="rId2" Type="http://schemas.openxmlformats.org/officeDocument/2006/relationships/slide" Target="slide3.xml"/><Relationship Id="rId1" Type="http://schemas.openxmlformats.org/officeDocument/2006/relationships/slideLayout" Target="../slideLayouts/slideLayout7.xml"/><Relationship Id="rId6" Type="http://schemas.openxmlformats.org/officeDocument/2006/relationships/slide" Target="slide7.xml"/><Relationship Id="rId5" Type="http://schemas.openxmlformats.org/officeDocument/2006/relationships/slide" Target="slide4.xml"/><Relationship Id="rId4" Type="http://schemas.openxmlformats.org/officeDocument/2006/relationships/slide" Target="slide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Relationship Id="rId5" Type="http://schemas.openxmlformats.org/officeDocument/2006/relationships/hyperlink" Target="http://truyenxuatichcu.com/than-thoai-viet-nam/than-gio.html" TargetMode="External"/><Relationship Id="rId4" Type="http://schemas.openxmlformats.org/officeDocument/2006/relationships/image" Target="../media/image10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Relationship Id="rId5" Type="http://schemas.openxmlformats.org/officeDocument/2006/relationships/hyperlink" Target="https://nito.com.vn/ung-dung-cua-may-tao-khi-oxy/khi-oxy-o2-la-gi--ung-dung-cua-khi-oxy--cach-dieu-che-oxy-trong-cong-nghiep-va-trong-phong-thi-nghiem/144-813-1451.aspx" TargetMode="External"/><Relationship Id="rId4" Type="http://schemas.openxmlformats.org/officeDocument/2006/relationships/image" Target="../media/image11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Relationship Id="rId5" Type="http://schemas.openxmlformats.org/officeDocument/2006/relationships/hyperlink" Target="https://litteritcostsyou.org/tang-ozon-la-gi/" TargetMode="External"/><Relationship Id="rId4" Type="http://schemas.openxmlformats.org/officeDocument/2006/relationships/image" Target="../media/image12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notesSlide" Target="../notesSlides/notesSlide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jpeg"/><Relationship Id="rId3" Type="http://schemas.openxmlformats.org/officeDocument/2006/relationships/hyperlink" Target="https://khoahoc.tv/may-duoc-hinh-thanh-nhu-the-nao-88383" TargetMode="External"/><Relationship Id="rId7" Type="http://schemas.openxmlformats.org/officeDocument/2006/relationships/hyperlink" Target="https://iqthap.com/nhung-dieu-thu-vi-ve-bay-mau-sac-cua-cau-vong" TargetMode="External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jpeg"/><Relationship Id="rId5" Type="http://schemas.openxmlformats.org/officeDocument/2006/relationships/hyperlink" Target="https://r-star.vn/mua-mua-bat-dau-tu-thang-may/" TargetMode="External"/><Relationship Id="rId4" Type="http://schemas.openxmlformats.org/officeDocument/2006/relationships/image" Target="../media/image20.jpeg"/><Relationship Id="rId9" Type="http://schemas.openxmlformats.org/officeDocument/2006/relationships/hyperlink" Target="https://thoitiet.edu.vn/tai-sao-co-sam-set-bzykfrzuvxy.html" TargetMode="External"/></Relationships>
</file>

<file path=ppt/slides/_rels/slide14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13" Type="http://schemas.openxmlformats.org/officeDocument/2006/relationships/image" Target="../media/image28.png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25.png"/><Relationship Id="rId12" Type="http://schemas.openxmlformats.org/officeDocument/2006/relationships/slide" Target="slide13.xml"/><Relationship Id="rId2" Type="http://schemas.openxmlformats.org/officeDocument/2006/relationships/audio" Target="../media/media2.mp3"/><Relationship Id="rId1" Type="http://schemas.microsoft.com/office/2007/relationships/media" Target="../media/media2.mp3"/><Relationship Id="rId6" Type="http://schemas.microsoft.com/office/2007/relationships/hdphoto" Target="../media/hdphoto1.wdp"/><Relationship Id="rId11" Type="http://schemas.openxmlformats.org/officeDocument/2006/relationships/image" Target="../media/image27.png"/><Relationship Id="rId5" Type="http://schemas.openxmlformats.org/officeDocument/2006/relationships/image" Target="../media/image24.png"/><Relationship Id="rId10" Type="http://schemas.microsoft.com/office/2007/relationships/hdphoto" Target="../media/hdphoto3.wdp"/><Relationship Id="rId4" Type="http://schemas.openxmlformats.org/officeDocument/2006/relationships/image" Target="../media/image23.jpg"/><Relationship Id="rId9" Type="http://schemas.openxmlformats.org/officeDocument/2006/relationships/image" Target="../media/image2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31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.xml"/><Relationship Id="rId6" Type="http://schemas.openxmlformats.org/officeDocument/2006/relationships/slide" Target="slide13.xml"/><Relationship Id="rId5" Type="http://schemas.microsoft.com/office/2007/relationships/hdphoto" Target="../media/hdphoto1.wdp"/><Relationship Id="rId4" Type="http://schemas.openxmlformats.org/officeDocument/2006/relationships/image" Target="../media/image2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31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.xml"/><Relationship Id="rId6" Type="http://schemas.openxmlformats.org/officeDocument/2006/relationships/slide" Target="slide13.xml"/><Relationship Id="rId5" Type="http://schemas.microsoft.com/office/2007/relationships/hdphoto" Target="../media/hdphoto1.wdp"/><Relationship Id="rId4" Type="http://schemas.openxmlformats.org/officeDocument/2006/relationships/image" Target="../media/image2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31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.xml"/><Relationship Id="rId6" Type="http://schemas.openxmlformats.org/officeDocument/2006/relationships/slide" Target="slide13.xml"/><Relationship Id="rId5" Type="http://schemas.microsoft.com/office/2007/relationships/hdphoto" Target="../media/hdphoto1.wdp"/><Relationship Id="rId4" Type="http://schemas.openxmlformats.org/officeDocument/2006/relationships/image" Target="../media/image24.png"/></Relationships>
</file>

<file path=ppt/slides/_rels/slide18.xml.rels><?xml version="1.0" encoding="UTF-8" standalone="yes"?>
<Relationships xmlns="http://schemas.openxmlformats.org/package/2006/relationships"><Relationship Id="rId8" Type="http://schemas.microsoft.com/office/2007/relationships/hdphoto" Target="../media/hdphoto5.wdp"/><Relationship Id="rId3" Type="http://schemas.openxmlformats.org/officeDocument/2006/relationships/image" Target="../media/image24.png"/><Relationship Id="rId7" Type="http://schemas.openxmlformats.org/officeDocument/2006/relationships/image" Target="../media/image33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.xml"/><Relationship Id="rId6" Type="http://schemas.microsoft.com/office/2007/relationships/hdphoto" Target="../media/hdphoto4.wdp"/><Relationship Id="rId5" Type="http://schemas.openxmlformats.org/officeDocument/2006/relationships/image" Target="../media/image32.png"/><Relationship Id="rId10" Type="http://schemas.openxmlformats.org/officeDocument/2006/relationships/image" Target="../media/image31.png"/><Relationship Id="rId4" Type="http://schemas.microsoft.com/office/2007/relationships/hdphoto" Target="../media/hdphoto1.wdp"/><Relationship Id="rId9" Type="http://schemas.openxmlformats.org/officeDocument/2006/relationships/slide" Target="slide1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60676897"/>
              </p:ext>
            </p:extLst>
          </p:nvPr>
        </p:nvGraphicFramePr>
        <p:xfrm>
          <a:off x="0" y="0"/>
          <a:ext cx="12192000" cy="685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2" name="Slide" r:id="rId3" imgW="4571323" imgH="3428148" progId="PowerPoint.Slide.8">
                  <p:embed/>
                </p:oleObj>
              </mc:Choice>
              <mc:Fallback>
                <p:oleObj name="Slide" r:id="rId3" imgW="4571323" imgH="3428148" progId="PowerPoint.Slide.8">
                  <p:embed/>
                  <p:pic>
                    <p:nvPicPr>
                      <p:cNvPr id="2050" name="Object 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12192000" cy="6858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Rectangle 5"/>
          <p:cNvSpPr/>
          <p:nvPr/>
        </p:nvSpPr>
        <p:spPr>
          <a:xfrm>
            <a:off x="2316163" y="1095623"/>
            <a:ext cx="7322216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4400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ĐỊA LÍ 6 </a:t>
            </a:r>
          </a:p>
        </p:txBody>
      </p:sp>
      <p:sp>
        <p:nvSpPr>
          <p:cNvPr id="8" name="Rectangle 6"/>
          <p:cNvSpPr/>
          <p:nvPr/>
        </p:nvSpPr>
        <p:spPr>
          <a:xfrm>
            <a:off x="1961358" y="1865064"/>
            <a:ext cx="8076935" cy="304698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32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BÀI 12: </a:t>
            </a:r>
          </a:p>
          <a:p>
            <a:pPr algn="ctr">
              <a:defRPr/>
            </a:pPr>
            <a:r>
              <a:rPr lang="en-US" sz="40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LỚP </a:t>
            </a:r>
            <a:r>
              <a:rPr lang="en-US" sz="4000" b="1" cap="all" dirty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VỎ </a:t>
            </a:r>
            <a:r>
              <a:rPr lang="en-US" sz="40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KHÍ.</a:t>
            </a:r>
          </a:p>
          <a:p>
            <a:pPr algn="ctr">
              <a:defRPr/>
            </a:pPr>
            <a:r>
              <a:rPr lang="en-US" sz="40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KHỐI KHÍ.</a:t>
            </a:r>
          </a:p>
          <a:p>
            <a:pPr algn="ctr">
              <a:defRPr/>
            </a:pPr>
            <a:r>
              <a:rPr lang="en-US" sz="40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 KHÍ ÁP VÀ GIÓ TRÊN TRÁI ĐẤT</a:t>
            </a:r>
          </a:p>
          <a:p>
            <a:pPr algn="ctr">
              <a:defRPr/>
            </a:pPr>
            <a:r>
              <a:rPr lang="en-US" sz="40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40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Tiết</a:t>
            </a:r>
            <a:r>
              <a:rPr lang="en-US" sz="40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Arial" panose="020B0604020202020204" pitchFamily="34" charset="0"/>
                <a:cs typeface="Arial" panose="020B0604020202020204" pitchFamily="34" charset="0"/>
              </a:rPr>
              <a:t> 1) </a:t>
            </a:r>
            <a:endParaRPr lang="en-US" sz="4000" b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solidFill>
                <a:srgbClr val="FF0000"/>
              </a:solidFill>
              <a:effectLst>
                <a:reflection blurRad="12700" stA="28000" endPos="45000" dist="1000" dir="5400000" sy="-100000" algn="bl" rotWithShape="0"/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053" name="Picture 51" descr="Picture Bong bay"/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4163" y="4000500"/>
            <a:ext cx="762000" cy="2857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4" name="Picture 51" descr="Picture Bong bay"/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17100" y="4000500"/>
            <a:ext cx="762000" cy="2857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8" name="Picture 8" descr="C:\Program Files\Nufsoft\Common\Images\butterfly1.gif"/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5577001">
            <a:off x="7200107" y="5866607"/>
            <a:ext cx="723900" cy="763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0" name="Picture 5" descr="daffodils_swaying_hb"/>
          <p:cNvPicPr>
            <a:picLocks noChangeAspect="1" noChangeArrowheads="1" noCrop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5730876"/>
            <a:ext cx="1143000" cy="112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1" name="Picture 24" descr="Earth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12150">
            <a:off x="7102078" y="832551"/>
            <a:ext cx="1182209" cy="117117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2" name="Picture 5" descr="C:\Program Files\Nufsoft\Common\Images\butterfly6.gif"/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78918" y="2181405"/>
            <a:ext cx="730250" cy="731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3" name="Picture 8" descr="C:\Program Files\Nufsoft\Common\Images\butterfly1.gif"/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022999">
            <a:off x="9676343" y="3387366"/>
            <a:ext cx="723900" cy="763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4" name="Picture 7" descr="C:\Program Files\Nufsoft\Common\Images\butterfly4.gif"/>
          <p:cNvPicPr>
            <a:picLocks noChangeAspect="1" noChangeArrowheads="1" noCrop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573425">
            <a:off x="2984500" y="5148264"/>
            <a:ext cx="1182688" cy="1163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5" name="Picture 8" descr="C:\Program Files\Nufsoft\Common\Images\butterfly1.gif"/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022999">
            <a:off x="8394082" y="4634379"/>
            <a:ext cx="723900" cy="763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6" name="Picture 6" descr="C:\Program Files\Nufsoft\Common\Images\butterfly3.gif"/>
          <p:cNvPicPr>
            <a:picLocks noChangeAspect="1" noChangeArrowheads="1" noCrop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2038377">
            <a:off x="2270126" y="950913"/>
            <a:ext cx="631825" cy="620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67" name="Picture 5" descr="C:\Program Files\Nufsoft\Common\Images\butterfly6.gif"/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5025155">
            <a:off x="8063972" y="2181405"/>
            <a:ext cx="730250" cy="731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6" descr="C:\Program Files\Nufsoft\Common\Images\butterfly3.gif"/>
          <p:cNvPicPr>
            <a:picLocks noChangeAspect="1" noChangeArrowheads="1" noCrop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4765530">
            <a:off x="9131370" y="693195"/>
            <a:ext cx="631825" cy="620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750710" cy="175071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036291" y="5397292"/>
            <a:ext cx="284616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GV: </a:t>
            </a:r>
            <a:r>
              <a:rPr lang="en-US" sz="20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Trần</a:t>
            </a:r>
            <a:r>
              <a:rPr lang="en-US" sz="2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Thị Kim Liên</a:t>
            </a:r>
            <a:endParaRPr lang="en-US" sz="20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764887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C20A3772-69FB-9440-85B4-F642EDE3BA89}"/>
              </a:ext>
            </a:extLst>
          </p:cNvPr>
          <p:cNvSpPr/>
          <p:nvPr/>
        </p:nvSpPr>
        <p:spPr>
          <a:xfrm>
            <a:off x="3002845" y="10249"/>
            <a:ext cx="6186310" cy="1754326"/>
          </a:xfrm>
          <a:prstGeom prst="rect">
            <a:avLst/>
          </a:prstGeom>
          <a:noFill/>
        </p:spPr>
        <p:txBody>
          <a:bodyPr wrap="none">
            <a:spAutoFit/>
            <a:scene3d>
              <a:camera prst="orthographicFront">
                <a:rot lat="0" lon="0" rev="0"/>
              </a:camera>
              <a:lightRig rig="contrasting" dir="t">
                <a:rot lat="0" lon="0" rev="4500000"/>
              </a:lightRig>
            </a:scene3d>
            <a:sp3d contourW="6350" prstMaterial="metal">
              <a:bevelT w="127000" h="31750" prst="relaxedInset"/>
              <a:contourClr>
                <a:schemeClr val="accent1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en-US" sz="54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Khởi</a:t>
            </a:r>
            <a:r>
              <a:rPr lang="en-US" sz="54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 </a:t>
            </a:r>
            <a:r>
              <a:rPr lang="en-US" sz="54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động</a:t>
            </a:r>
            <a:r>
              <a:rPr lang="en-US" sz="54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:</a:t>
            </a:r>
          </a:p>
          <a:p>
            <a:pPr algn="ctr">
              <a:defRPr/>
            </a:pPr>
            <a:r>
              <a:rPr lang="en-US" sz="54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hiểu</a:t>
            </a:r>
            <a:r>
              <a:rPr lang="en-US" sz="54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 </a:t>
            </a:r>
            <a:r>
              <a:rPr lang="en-US" sz="54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Ý</a:t>
            </a:r>
            <a:r>
              <a:rPr lang="en-US" sz="54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 ĐỒNG ĐỘI</a:t>
            </a:r>
          </a:p>
        </p:txBody>
      </p:sp>
      <p:sp>
        <p:nvSpPr>
          <p:cNvPr id="4" name="Rectangle 3">
            <a:hlinkClick r:id="rId2" action="ppaction://hlinksldjump"/>
            <a:extLst>
              <a:ext uri="{FF2B5EF4-FFF2-40B4-BE49-F238E27FC236}">
                <a16:creationId xmlns:a16="http://schemas.microsoft.com/office/drawing/2014/main" id="{0B2256E5-9C9E-D441-97A8-7EA7D6C38BA6}"/>
              </a:ext>
            </a:extLst>
          </p:cNvPr>
          <p:cNvSpPr/>
          <p:nvPr/>
        </p:nvSpPr>
        <p:spPr>
          <a:xfrm>
            <a:off x="3141663" y="2133600"/>
            <a:ext cx="3048000" cy="1905000"/>
          </a:xfrm>
          <a:prstGeom prst="rect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9000" dirty="0"/>
              <a:t>1</a:t>
            </a:r>
          </a:p>
        </p:txBody>
      </p:sp>
      <p:sp>
        <p:nvSpPr>
          <p:cNvPr id="5" name="Rectangle 4">
            <a:hlinkClick r:id="rId3" action="ppaction://hlinksldjump"/>
            <a:extLst>
              <a:ext uri="{FF2B5EF4-FFF2-40B4-BE49-F238E27FC236}">
                <a16:creationId xmlns:a16="http://schemas.microsoft.com/office/drawing/2014/main" id="{39526F28-6AEA-3047-A18C-AB84512B8D2F}"/>
              </a:ext>
            </a:extLst>
          </p:cNvPr>
          <p:cNvSpPr/>
          <p:nvPr/>
        </p:nvSpPr>
        <p:spPr>
          <a:xfrm>
            <a:off x="3141663" y="4065588"/>
            <a:ext cx="3048000" cy="1905000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9000" dirty="0"/>
              <a:t>3</a:t>
            </a:r>
          </a:p>
        </p:txBody>
      </p:sp>
      <p:sp>
        <p:nvSpPr>
          <p:cNvPr id="6" name="Rectangle 5">
            <a:hlinkClick r:id="rId4" action="ppaction://hlinksldjump"/>
            <a:extLst>
              <a:ext uri="{FF2B5EF4-FFF2-40B4-BE49-F238E27FC236}">
                <a16:creationId xmlns:a16="http://schemas.microsoft.com/office/drawing/2014/main" id="{DE0E9027-C550-CB4C-97F1-31FD9E702AC2}"/>
              </a:ext>
            </a:extLst>
          </p:cNvPr>
          <p:cNvSpPr/>
          <p:nvPr/>
        </p:nvSpPr>
        <p:spPr>
          <a:xfrm>
            <a:off x="6200775" y="4065588"/>
            <a:ext cx="3048000" cy="1905000"/>
          </a:xfrm>
          <a:prstGeom prst="rect">
            <a:avLst/>
          </a:prstGeom>
          <a:solidFill>
            <a:srgbClr val="0000F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9000" dirty="0"/>
              <a:t>4</a:t>
            </a:r>
          </a:p>
        </p:txBody>
      </p:sp>
      <p:sp>
        <p:nvSpPr>
          <p:cNvPr id="7" name="Rectangle 6">
            <a:hlinkClick r:id="rId5" action="ppaction://hlinksldjump"/>
            <a:extLst>
              <a:ext uri="{FF2B5EF4-FFF2-40B4-BE49-F238E27FC236}">
                <a16:creationId xmlns:a16="http://schemas.microsoft.com/office/drawing/2014/main" id="{6CCE6564-C51B-614D-AD0D-A263FA784218}"/>
              </a:ext>
            </a:extLst>
          </p:cNvPr>
          <p:cNvSpPr/>
          <p:nvPr/>
        </p:nvSpPr>
        <p:spPr>
          <a:xfrm>
            <a:off x="6200775" y="2133600"/>
            <a:ext cx="3048000" cy="190500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9000" dirty="0"/>
              <a:t>2</a:t>
            </a:r>
          </a:p>
        </p:txBody>
      </p:sp>
      <p:sp>
        <p:nvSpPr>
          <p:cNvPr id="8" name="Oval 7">
            <a:hlinkClick r:id="rId6" action="ppaction://hlinksldjump"/>
            <a:extLst>
              <a:ext uri="{FF2B5EF4-FFF2-40B4-BE49-F238E27FC236}">
                <a16:creationId xmlns:a16="http://schemas.microsoft.com/office/drawing/2014/main" id="{8DF22226-2480-EF49-96A8-ABBA41ABB217}"/>
              </a:ext>
            </a:extLst>
          </p:cNvPr>
          <p:cNvSpPr/>
          <p:nvPr/>
        </p:nvSpPr>
        <p:spPr>
          <a:xfrm>
            <a:off x="9906000" y="6248400"/>
            <a:ext cx="762000" cy="636588"/>
          </a:xfrm>
          <a:prstGeom prst="ellipse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85517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Picture 1">
            <a:extLst>
              <a:ext uri="{FF2B5EF4-FFF2-40B4-BE49-F238E27FC236}">
                <a16:creationId xmlns:a16="http://schemas.microsoft.com/office/drawing/2014/main" id="{004F470F-58F1-1B40-B95B-DFBF805CE4F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E042B11B-38B7-B34B-8F11-59F94B34ED4B}"/>
              </a:ext>
            </a:extLst>
          </p:cNvPr>
          <p:cNvSpPr/>
          <p:nvPr/>
        </p:nvSpPr>
        <p:spPr>
          <a:xfrm>
            <a:off x="2923656" y="2057400"/>
            <a:ext cx="6699270" cy="2380523"/>
          </a:xfrm>
          <a:prstGeom prst="rect">
            <a:avLst/>
          </a:prstGeom>
          <a:noFill/>
        </p:spPr>
        <p:txBody>
          <a:bodyPr wrap="none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lnSpc>
                <a:spcPct val="200000"/>
              </a:lnSpc>
              <a:defRPr/>
            </a:pPr>
            <a:r>
              <a:rPr lang="en-US" sz="8800" b="1" spc="50" dirty="0">
                <a:ln w="11430">
                  <a:solidFill>
                    <a:srgbClr val="FF0000"/>
                  </a:solidFill>
                </a:ln>
                <a:solidFill>
                  <a:srgbClr val="FF33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KHÔNG KHÍ</a:t>
            </a:r>
          </a:p>
        </p:txBody>
      </p:sp>
      <p:sp>
        <p:nvSpPr>
          <p:cNvPr id="5" name="Oval 4">
            <a:hlinkClick r:id="rId3" action="ppaction://hlinksldjump"/>
            <a:extLst>
              <a:ext uri="{FF2B5EF4-FFF2-40B4-BE49-F238E27FC236}">
                <a16:creationId xmlns:a16="http://schemas.microsoft.com/office/drawing/2014/main" id="{86EA6A8A-D79B-1F45-8D77-1E61841D0C9E}"/>
              </a:ext>
            </a:extLst>
          </p:cNvPr>
          <p:cNvSpPr/>
          <p:nvPr/>
        </p:nvSpPr>
        <p:spPr>
          <a:xfrm>
            <a:off x="9829800" y="6096000"/>
            <a:ext cx="800100" cy="762000"/>
          </a:xfrm>
          <a:prstGeom prst="ellipse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64564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2" name="Picture 1">
            <a:extLst>
              <a:ext uri="{FF2B5EF4-FFF2-40B4-BE49-F238E27FC236}">
                <a16:creationId xmlns:a16="http://schemas.microsoft.com/office/drawing/2014/main" id="{A8A969EE-84D7-3A4B-8BFC-1E7E9DD6158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2355209F-1780-1849-8E7F-16F2A8F48406}"/>
              </a:ext>
            </a:extLst>
          </p:cNvPr>
          <p:cNvSpPr/>
          <p:nvPr/>
        </p:nvSpPr>
        <p:spPr>
          <a:xfrm>
            <a:off x="5053086" y="2362200"/>
            <a:ext cx="2085827" cy="2545890"/>
          </a:xfrm>
          <a:prstGeom prst="rect">
            <a:avLst/>
          </a:prstGeom>
          <a:noFill/>
        </p:spPr>
        <p:txBody>
          <a:bodyPr wrap="none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sz="8000" b="1" spc="50" dirty="0">
                <a:ln w="11430">
                  <a:solidFill>
                    <a:srgbClr val="FF0000"/>
                  </a:solidFill>
                </a:ln>
                <a:solidFill>
                  <a:srgbClr val="FF33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GIÓ</a:t>
            </a:r>
          </a:p>
          <a:p>
            <a:pPr algn="ctr">
              <a:lnSpc>
                <a:spcPct val="150000"/>
              </a:lnSpc>
              <a:defRPr/>
            </a:pPr>
            <a:endParaRPr lang="en-US" sz="3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7" name="Oval 6">
            <a:hlinkClick r:id="rId3" action="ppaction://hlinksldjump"/>
            <a:extLst>
              <a:ext uri="{FF2B5EF4-FFF2-40B4-BE49-F238E27FC236}">
                <a16:creationId xmlns:a16="http://schemas.microsoft.com/office/drawing/2014/main" id="{4F003EA9-91BC-184C-AA2C-690A9A8F7AB8}"/>
              </a:ext>
            </a:extLst>
          </p:cNvPr>
          <p:cNvSpPr/>
          <p:nvPr/>
        </p:nvSpPr>
        <p:spPr>
          <a:xfrm>
            <a:off x="9829800" y="6096000"/>
            <a:ext cx="800100" cy="762000"/>
          </a:xfrm>
          <a:prstGeom prst="ellipse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2052" name="Picture 4" descr="Thần gió - Thần thoại Việt Nam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4682836" cy="35393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0" y="3635144"/>
            <a:ext cx="459970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5"/>
              </a:rPr>
              <a:t>http://</a:t>
            </a:r>
            <a:r>
              <a:rPr lang="en-US" dirty="0" smtClean="0">
                <a:hlinkClick r:id="rId5"/>
              </a:rPr>
              <a:t>truyenxuatichcu.com/than-thoai-viet-nam/than-gio.html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86887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1">
            <a:extLst>
              <a:ext uri="{FF2B5EF4-FFF2-40B4-BE49-F238E27FC236}">
                <a16:creationId xmlns:a16="http://schemas.microsoft.com/office/drawing/2014/main" id="{31CEC62B-5694-B24A-905B-466775AEE0F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Oval 5">
            <a:hlinkClick r:id="rId3" action="ppaction://hlinksldjump"/>
            <a:extLst>
              <a:ext uri="{FF2B5EF4-FFF2-40B4-BE49-F238E27FC236}">
                <a16:creationId xmlns:a16="http://schemas.microsoft.com/office/drawing/2014/main" id="{0133F0E7-CDEB-D74D-8F04-7B6C9ACF4C67}"/>
              </a:ext>
            </a:extLst>
          </p:cNvPr>
          <p:cNvSpPr/>
          <p:nvPr/>
        </p:nvSpPr>
        <p:spPr>
          <a:xfrm>
            <a:off x="9829800" y="6096000"/>
            <a:ext cx="800100" cy="762000"/>
          </a:xfrm>
          <a:prstGeom prst="ellipse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F0C9A234-16B5-EA4D-A02E-8838504376B8}"/>
              </a:ext>
            </a:extLst>
          </p:cNvPr>
          <p:cNvSpPr/>
          <p:nvPr/>
        </p:nvSpPr>
        <p:spPr>
          <a:xfrm>
            <a:off x="4910418" y="2362200"/>
            <a:ext cx="2371162" cy="2545890"/>
          </a:xfrm>
          <a:prstGeom prst="rect">
            <a:avLst/>
          </a:prstGeom>
          <a:noFill/>
        </p:spPr>
        <p:txBody>
          <a:bodyPr wrap="none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sz="8000" b="1" spc="50" dirty="0">
                <a:ln w="11430">
                  <a:solidFill>
                    <a:srgbClr val="FF0000"/>
                  </a:solidFill>
                </a:ln>
                <a:solidFill>
                  <a:srgbClr val="FF33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ÔXY</a:t>
            </a:r>
          </a:p>
          <a:p>
            <a:pPr algn="ctr">
              <a:lnSpc>
                <a:spcPct val="150000"/>
              </a:lnSpc>
              <a:defRPr/>
            </a:pPr>
            <a:endParaRPr lang="en-US" sz="3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pic>
        <p:nvPicPr>
          <p:cNvPr id="4098" name="Picture 2" descr="Khí Oxy O2 là gì? Ứng dụng của khí oxy, cách điều chế Oxy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5227154" cy="29371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92365" y="2937164"/>
            <a:ext cx="499016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5"/>
              </a:rPr>
              <a:t>https://nito.com.vn/ung-dung-cua-may-tao-khi-oxy/khi-oxy-o2-la-gi--ung-dung-cua-khi-oxy--</a:t>
            </a:r>
            <a:r>
              <a:rPr lang="en-US" dirty="0" smtClean="0">
                <a:hlinkClick r:id="rId5"/>
              </a:rPr>
              <a:t>cach-dieu-che-oxy-trong-cong-nghiep-va-trong-phong-thi-nghiem/144-813-1451.aspx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853977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1">
            <a:extLst>
              <a:ext uri="{FF2B5EF4-FFF2-40B4-BE49-F238E27FC236}">
                <a16:creationId xmlns:a16="http://schemas.microsoft.com/office/drawing/2014/main" id="{D49F6C65-AEF3-EC41-80D5-79C4D40E265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val 3">
            <a:hlinkClick r:id="rId3" action="ppaction://hlinksldjump"/>
            <a:extLst>
              <a:ext uri="{FF2B5EF4-FFF2-40B4-BE49-F238E27FC236}">
                <a16:creationId xmlns:a16="http://schemas.microsoft.com/office/drawing/2014/main" id="{BC175822-A320-5B49-AD69-7A9E0A533B75}"/>
              </a:ext>
            </a:extLst>
          </p:cNvPr>
          <p:cNvSpPr/>
          <p:nvPr/>
        </p:nvSpPr>
        <p:spPr>
          <a:xfrm>
            <a:off x="9829800" y="6096000"/>
            <a:ext cx="800100" cy="762000"/>
          </a:xfrm>
          <a:prstGeom prst="ellipse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359BEE2-BD98-2C4C-A3B6-34CD15FACB02}"/>
              </a:ext>
            </a:extLst>
          </p:cNvPr>
          <p:cNvSpPr/>
          <p:nvPr/>
        </p:nvSpPr>
        <p:spPr>
          <a:xfrm>
            <a:off x="4362992" y="2362200"/>
            <a:ext cx="3466013" cy="2545890"/>
          </a:xfrm>
          <a:prstGeom prst="rect">
            <a:avLst/>
          </a:prstGeom>
          <a:noFill/>
        </p:spPr>
        <p:txBody>
          <a:bodyPr wrap="none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sz="8000" b="1" spc="50" dirty="0" err="1">
                <a:ln w="11430">
                  <a:solidFill>
                    <a:srgbClr val="FF0000"/>
                  </a:solidFill>
                </a:ln>
                <a:solidFill>
                  <a:srgbClr val="FF33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Ô</a:t>
            </a:r>
            <a:r>
              <a:rPr lang="en-US" sz="8000" b="1" spc="50" dirty="0">
                <a:ln w="11430">
                  <a:solidFill>
                    <a:srgbClr val="FF0000"/>
                  </a:solidFill>
                </a:ln>
                <a:solidFill>
                  <a:srgbClr val="FF33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 ZÔN</a:t>
            </a:r>
          </a:p>
          <a:p>
            <a:pPr algn="ctr">
              <a:lnSpc>
                <a:spcPct val="150000"/>
              </a:lnSpc>
              <a:defRPr/>
            </a:pPr>
            <a:endParaRPr lang="en-US" sz="3000" b="1" spc="50" dirty="0">
              <a:ln w="11430"/>
              <a:solidFill>
                <a:srgbClr val="0000FF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pic>
        <p:nvPicPr>
          <p:cNvPr id="5122" name="Picture 2" descr="Tầng ozon - Lớp khí bảo vệ Trái Đất - Litter, it costs you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748301" cy="29371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8865" y="3059668"/>
            <a:ext cx="43041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hlinkClick r:id="rId5"/>
              </a:rPr>
              <a:t>https://litteritcostsyou.org/tang-ozon-la-gi</a:t>
            </a:r>
            <a:r>
              <a:rPr lang="en-US" dirty="0" smtClean="0">
                <a:hlinkClick r:id="rId5"/>
              </a:rPr>
              <a:t>/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2489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F4656E-ABA8-5B43-A410-062EBBB4F1C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680814" y="301005"/>
            <a:ext cx="8321040" cy="692027"/>
          </a:xfrm>
        </p:spPr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</a:t>
            </a:r>
            <a:r>
              <a:rPr lang="en-VN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ọc tập theo </a:t>
            </a:r>
            <a:r>
              <a:rPr lang="en-US" b="1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nhóm</a:t>
            </a:r>
            <a:endParaRPr lang="en-VN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7 Minute Countdown Timer with Alarm" descr="7 Minute Countdown Timer with Alarm">
            <a:hlinkClick r:id="" action="ppaction://media"/>
            <a:extLst>
              <a:ext uri="{FF2B5EF4-FFF2-40B4-BE49-F238E27FC236}">
                <a16:creationId xmlns:a16="http://schemas.microsoft.com/office/drawing/2014/main" id="{DA443C65-5D77-544A-B31B-B6088C4022C1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0150086" y="5709424"/>
            <a:ext cx="2041913" cy="1148576"/>
          </a:xfrm>
          <a:prstGeom prst="rect">
            <a:avLst/>
          </a:prstGeom>
        </p:spPr>
      </p:pic>
      <p:sp>
        <p:nvSpPr>
          <p:cNvPr id="7" name="Subtitle 6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4922983" y="1348509"/>
            <a:ext cx="657629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Các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nhóm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thảo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luận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lập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bảng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mô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tả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đặc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điểm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các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tầng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quyển</a:t>
            </a:r>
            <a:endParaRPr lang="en-US" sz="3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2" name="Picture 2" descr="Giải bài 1 trang 40 Sách bài tập Địa lí 6 Chân trời sáng tạo - CTST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03202" y="397410"/>
            <a:ext cx="6797965" cy="64092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312931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32540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62277EA0-E487-404D-814C-72A7450521D0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0" y="1661264"/>
          <a:ext cx="12192000" cy="4855039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1613794">
                  <a:extLst>
                    <a:ext uri="{9D8B030D-6E8A-4147-A177-3AD203B41FA5}">
                      <a16:colId xmlns:a16="http://schemas.microsoft.com/office/drawing/2014/main" val="2929733199"/>
                    </a:ext>
                  </a:extLst>
                </a:gridCol>
                <a:gridCol w="4036978">
                  <a:extLst>
                    <a:ext uri="{9D8B030D-6E8A-4147-A177-3AD203B41FA5}">
                      <a16:colId xmlns:a16="http://schemas.microsoft.com/office/drawing/2014/main" val="2130215316"/>
                    </a:ext>
                  </a:extLst>
                </a:gridCol>
                <a:gridCol w="3182690">
                  <a:extLst>
                    <a:ext uri="{9D8B030D-6E8A-4147-A177-3AD203B41FA5}">
                      <a16:colId xmlns:a16="http://schemas.microsoft.com/office/drawing/2014/main" val="1121765774"/>
                    </a:ext>
                  </a:extLst>
                </a:gridCol>
                <a:gridCol w="3358538">
                  <a:extLst>
                    <a:ext uri="{9D8B030D-6E8A-4147-A177-3AD203B41FA5}">
                      <a16:colId xmlns:a16="http://schemas.microsoft.com/office/drawing/2014/main" val="4181154042"/>
                    </a:ext>
                  </a:extLst>
                </a:gridCol>
              </a:tblGrid>
              <a:tr h="5486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VN" sz="280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Đối lưu</a:t>
                      </a:r>
                      <a:endParaRPr lang="en-VN" sz="280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Bình lưu</a:t>
                      </a:r>
                      <a:endParaRPr lang="en-VN" sz="280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vi-VN" sz="28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Các tầng cao</a:t>
                      </a:r>
                      <a:endParaRPr lang="en-VN" sz="280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50" marR="6350" marT="0" marB="0"/>
                </a:tc>
                <a:extLst>
                  <a:ext uri="{0D108BD9-81ED-4DB2-BD59-A6C34878D82A}">
                    <a16:rowId xmlns:a16="http://schemas.microsoft.com/office/drawing/2014/main" val="723544154"/>
                  </a:ext>
                </a:extLst>
              </a:tr>
              <a:tr h="1385217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Vị trí</a:t>
                      </a:r>
                      <a:endParaRPr lang="en-VN" sz="28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VN" sz="28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VN" sz="28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VN" sz="280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VN" sz="280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50" marR="6350" marT="0" marB="0"/>
                </a:tc>
                <a:extLst>
                  <a:ext uri="{0D108BD9-81ED-4DB2-BD59-A6C34878D82A}">
                    <a16:rowId xmlns:a16="http://schemas.microsoft.com/office/drawing/2014/main" val="2832417768"/>
                  </a:ext>
                </a:extLst>
              </a:tr>
              <a:tr h="292116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 dirty="0" err="1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Đặc</a:t>
                      </a:r>
                      <a:r>
                        <a:rPr lang="nl-NL" sz="28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nl-NL" sz="2800" dirty="0" err="1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điểm</a:t>
                      </a:r>
                      <a:endParaRPr lang="en-VN" sz="28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nl-NL" sz="28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VN" sz="28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endParaRPr lang="en-VN" sz="28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endParaRPr lang="en-VN" sz="2800" dirty="0"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50" marR="6350" marT="0" marB="0"/>
                </a:tc>
                <a:extLst>
                  <a:ext uri="{0D108BD9-81ED-4DB2-BD59-A6C34878D82A}">
                    <a16:rowId xmlns:a16="http://schemas.microsoft.com/office/drawing/2014/main" val="3631311588"/>
                  </a:ext>
                </a:extLst>
              </a:tr>
            </a:tbl>
          </a:graphicData>
        </a:graphic>
      </p:graphicFrame>
      <p:sp>
        <p:nvSpPr>
          <p:cNvPr id="5" name="Rectangle 1">
            <a:extLst>
              <a:ext uri="{FF2B5EF4-FFF2-40B4-BE49-F238E27FC236}">
                <a16:creationId xmlns:a16="http://schemas.microsoft.com/office/drawing/2014/main" id="{B392BD90-F342-4B4D-8103-98388506E590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96690" y="1014934"/>
            <a:ext cx="22460917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VN" sz="2400" b="1" i="1" u="none" strike="noStrike" cap="none" normalizeH="0" baseline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Bảng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mô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tả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đặc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điểm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các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tầng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khí</a:t>
            </a:r>
            <a:r>
              <a:rPr kumimoji="0" lang="en-US" altLang="en-VN" sz="2400" b="1" i="1" u="none" strike="noStrike" cap="none" normalizeH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</a:t>
            </a:r>
            <a:r>
              <a:rPr kumimoji="0" lang="en-US" altLang="en-VN" sz="2400" b="1" i="1" u="none" strike="noStrike" cap="none" normalizeH="0" dirty="0" err="1" smtClean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quyển</a:t>
            </a:r>
            <a:endParaRPr kumimoji="0" lang="vi-VN" altLang="en-VN" sz="2400" b="1" i="1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4517456" y="430160"/>
            <a:ext cx="410036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PHIẾU HỌC TẬP SỐ 1</a:t>
            </a:r>
            <a:endParaRPr lang="en-US" sz="20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297911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83962" y="642256"/>
            <a:ext cx="9228997" cy="621574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Rectangle: Rounded Corners 6">
            <a:extLst>
              <a:ext uri="{FF2B5EF4-FFF2-40B4-BE49-F238E27FC236}">
                <a16:creationId xmlns:a16="http://schemas.microsoft.com/office/drawing/2014/main" id="{99D75515-C577-4425-89F9-2F36EDA9EBD2}"/>
              </a:ext>
            </a:extLst>
          </p:cNvPr>
          <p:cNvSpPr/>
          <p:nvPr/>
        </p:nvSpPr>
        <p:spPr>
          <a:xfrm>
            <a:off x="1138496" y="38637"/>
            <a:ext cx="9757039" cy="618697"/>
          </a:xfrm>
          <a:prstGeom prst="roundRect">
            <a:avLst/>
          </a:prstGeom>
          <a:solidFill>
            <a:srgbClr val="92D050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I.1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Các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tầng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quyển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7158" y="670212"/>
            <a:ext cx="2152418" cy="609119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7766660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FBD93A47-06AC-7143-8FA5-D67DE1B49489}"/>
              </a:ext>
            </a:extLst>
          </p:cNvPr>
          <p:cNvSpPr/>
          <p:nvPr/>
        </p:nvSpPr>
        <p:spPr>
          <a:xfrm>
            <a:off x="129886" y="1209997"/>
            <a:ext cx="11722100" cy="539634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1000"/>
              </a:spcAft>
            </a:pPr>
            <a:r>
              <a:rPr lang="vi-VN" sz="24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PHIẾU HỌC TẬP SỐ </a:t>
            </a:r>
            <a:r>
              <a:rPr lang="en-US" sz="2400" b="1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2</a:t>
            </a:r>
            <a:endParaRPr lang="en-VN" sz="2400" dirty="0"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spcAft>
                <a:spcPts val="1000"/>
              </a:spcAft>
            </a:pPr>
            <a:r>
              <a:rPr lang="en-VN" sz="2400" b="1" i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Bài tập </a:t>
            </a:r>
            <a:r>
              <a:rPr lang="en-VN" sz="2400" b="1" i="1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: </a:t>
            </a:r>
            <a:r>
              <a:rPr lang="vi-VN" sz="2400" b="1" i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Dựa vào hiểu biết của em và kiến thức SGK hoàn thành bài tập sau:</a:t>
            </a:r>
            <a:endParaRPr lang="en-VN" sz="2400" dirty="0"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342900" lvl="0" indent="-342900" algn="just">
              <a:spcAft>
                <a:spcPts val="800"/>
              </a:spcAft>
              <a:buFont typeface="+mj-lt"/>
              <a:buAutoNum type="arabicPeriod"/>
            </a:pP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Không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khí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gồm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những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thành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phần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nl-NL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nào</a:t>
            </a:r>
            <a:r>
              <a:rPr lang="nl-NL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?</a:t>
            </a:r>
            <a:endParaRPr lang="en-VN" sz="2400" dirty="0"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spcAft>
                <a:spcPts val="1000"/>
              </a:spcAft>
            </a:pPr>
            <a:r>
              <a:rPr lang="en-US" sz="2400" dirty="0" smtClean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……………………………………………………………………………………………………………………………………………………………………………………………………</a:t>
            </a:r>
            <a:endParaRPr lang="en-US" sz="2400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spcAft>
                <a:spcPts val="1000"/>
              </a:spcAft>
            </a:pPr>
            <a:r>
              <a:rPr lang="en-US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2. </a:t>
            </a:r>
            <a:r>
              <a:rPr lang="en-US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Mỗi</a:t>
            </a:r>
            <a:r>
              <a:rPr lang="vi-VN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thành phần chiếm tỉ lệ bao nhiêu?</a:t>
            </a:r>
            <a:endParaRPr lang="en-VN" sz="2400" dirty="0"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spcAft>
                <a:spcPts val="1000"/>
              </a:spcAft>
            </a:pPr>
            <a:r>
              <a:rPr lang="en-US" sz="2400" dirty="0" smtClean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……………………………………………………………………………………………………………………………………………………………………………………………………</a:t>
            </a:r>
            <a:endParaRPr lang="en-US" sz="2400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spcAft>
                <a:spcPts val="1000"/>
              </a:spcAft>
            </a:pPr>
            <a:r>
              <a:rPr lang="en-US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3. </a:t>
            </a:r>
            <a:r>
              <a:rPr lang="en-US" sz="2400" dirty="0" err="1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Va</a:t>
            </a:r>
            <a:r>
              <a:rPr lang="vi-VN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i trò của ôxy, hơi nước và khí CO2 đối với tự nhiên vào đời sống?</a:t>
            </a:r>
            <a:endParaRPr lang="en-VN" sz="2400" dirty="0"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ea typeface="Calibri" panose="020F0502020204030204" pitchFamily="34" charset="0"/>
              </a:rPr>
              <a:t>……..………………………………………………………………………………………………………………………………………………………………………………………………….………………………..………………………………………………………………………</a:t>
            </a:r>
            <a:endParaRPr lang="en-VN" sz="2400" dirty="0"/>
          </a:p>
        </p:txBody>
      </p:sp>
      <p:sp>
        <p:nvSpPr>
          <p:cNvPr id="4" name="Text Box 2">
            <a:extLst>
              <a:ext uri="{FF2B5EF4-FFF2-40B4-BE49-F238E27FC236}">
                <a16:creationId xmlns:a16="http://schemas.microsoft.com/office/drawing/2014/main" id="{18B00EF1-B901-0F43-A5A5-DF42FD07164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4950" y="116599"/>
            <a:ext cx="11722100" cy="323165"/>
          </a:xfrm>
          <a:prstGeom prst="rect">
            <a:avLst/>
          </a:prstGeom>
          <a:solidFill>
            <a:srgbClr val="FBFFEF"/>
          </a:solidFill>
          <a:ln w="9525">
            <a:solidFill>
              <a:srgbClr val="E1FF8B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ts val="1800"/>
              </a:lnSpc>
              <a:spcBef>
                <a:spcPct val="42000"/>
              </a:spcBef>
              <a:buNone/>
            </a:pP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Thảo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luận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smtClean="0">
                <a:solidFill>
                  <a:srgbClr val="FF0000"/>
                </a:solidFill>
                <a:latin typeface="Times New Roman" panose="02020603050405020304" pitchFamily="18" charset="0"/>
              </a:rPr>
              <a:t>: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Học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sinh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quan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sát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SGK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và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dựa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vào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kiến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thức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của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bản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thân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hoàn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thành</a:t>
            </a:r>
            <a:r>
              <a:rPr lang="en-US" altLang="en-VN" sz="18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 PHT </a:t>
            </a:r>
            <a:r>
              <a:rPr lang="en-US" altLang="en-VN" sz="1800" b="1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sau</a:t>
            </a:r>
            <a:endParaRPr lang="en-US" altLang="en-VN" sz="1800" b="1" dirty="0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1172790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: Rounded Corners 6">
            <a:extLst>
              <a:ext uri="{FF2B5EF4-FFF2-40B4-BE49-F238E27FC236}">
                <a16:creationId xmlns:a16="http://schemas.microsoft.com/office/drawing/2014/main" id="{99D75515-C577-4425-89F9-2F36EDA9EBD2}"/>
              </a:ext>
            </a:extLst>
          </p:cNvPr>
          <p:cNvSpPr/>
          <p:nvPr/>
        </p:nvSpPr>
        <p:spPr>
          <a:xfrm>
            <a:off x="1138496" y="38637"/>
            <a:ext cx="9757039" cy="618697"/>
          </a:xfrm>
          <a:prstGeom prst="roundRect">
            <a:avLst/>
          </a:prstGeom>
          <a:solidFill>
            <a:srgbClr val="00B0F0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I. 2.Thành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phần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không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38496" y="657334"/>
            <a:ext cx="3527631" cy="481309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49520" y="700493"/>
            <a:ext cx="5506421" cy="459107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3" name="TextBox 12"/>
          <p:cNvSpPr txBox="1"/>
          <p:nvPr/>
        </p:nvSpPr>
        <p:spPr>
          <a:xfrm>
            <a:off x="2739676" y="6596390"/>
            <a:ext cx="917089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accent6">
                    <a:lumMod val="50000"/>
                  </a:schemeClr>
                </a:solidFill>
              </a:rPr>
              <a:t>  </a:t>
            </a:r>
            <a:endParaRPr lang="en-US" sz="2800" dirty="0">
              <a:solidFill>
                <a:schemeClr val="accent6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" name="Cloud Callout 3"/>
          <p:cNvSpPr/>
          <p:nvPr/>
        </p:nvSpPr>
        <p:spPr>
          <a:xfrm>
            <a:off x="753035" y="5190566"/>
            <a:ext cx="9991165" cy="1573306"/>
          </a:xfrm>
          <a:prstGeom prst="cloudCallout">
            <a:avLst>
              <a:gd name="adj1" fmla="val -26321"/>
              <a:gd name="adj2" fmla="val -175561"/>
            </a:avLst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TextBox 15"/>
          <p:cNvSpPr txBox="1"/>
          <p:nvPr/>
        </p:nvSpPr>
        <p:spPr>
          <a:xfrm>
            <a:off x="2122640" y="5507813"/>
            <a:ext cx="7007913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-</a:t>
            </a:r>
            <a:r>
              <a:rPr lang="vi-VN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800" b="1" dirty="0" err="1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Em</a:t>
            </a:r>
            <a:r>
              <a:rPr lang="en-US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800" b="1" dirty="0" err="1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hãy</a:t>
            </a:r>
            <a:r>
              <a:rPr lang="en-US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đ</a:t>
            </a:r>
            <a:r>
              <a:rPr lang="vi-VN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ưa </a:t>
            </a:r>
            <a:r>
              <a:rPr lang="vi-VN" sz="2800" b="1" dirty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ra giải pháp để giảm khí cacbonic và tăng khí </a:t>
            </a:r>
            <a:r>
              <a:rPr lang="vi-VN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ôxy</a:t>
            </a:r>
            <a:r>
              <a:rPr lang="en-US" sz="2800" b="1" dirty="0" smtClean="0">
                <a:solidFill>
                  <a:schemeClr val="accent6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?</a:t>
            </a:r>
            <a:endParaRPr lang="en-US" sz="2800" b="1" dirty="0">
              <a:solidFill>
                <a:schemeClr val="accent6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089523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16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: Rounded Corners 6">
            <a:extLst>
              <a:ext uri="{FF2B5EF4-FFF2-40B4-BE49-F238E27FC236}">
                <a16:creationId xmlns:a16="http://schemas.microsoft.com/office/drawing/2014/main" id="{99D75515-C577-4425-89F9-2F36EDA9EBD2}"/>
              </a:ext>
            </a:extLst>
          </p:cNvPr>
          <p:cNvSpPr/>
          <p:nvPr/>
        </p:nvSpPr>
        <p:spPr>
          <a:xfrm>
            <a:off x="1138496" y="38637"/>
            <a:ext cx="9757039" cy="618697"/>
          </a:xfrm>
          <a:prstGeom prst="roundRect">
            <a:avLst/>
          </a:prstGeom>
          <a:solidFill>
            <a:srgbClr val="92D050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I. 2.Thành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phần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không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Rounded Rectangle 2"/>
          <p:cNvSpPr/>
          <p:nvPr/>
        </p:nvSpPr>
        <p:spPr>
          <a:xfrm>
            <a:off x="1061706" y="1062182"/>
            <a:ext cx="9910618" cy="4756727"/>
          </a:xfrm>
          <a:prstGeom prst="roundRect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nl-NL" sz="3200" b="1" dirty="0">
                <a:latin typeface="Arial" panose="020B0604020202020204" pitchFamily="34" charset="0"/>
                <a:cs typeface="Arial" panose="020B0604020202020204" pitchFamily="34" charset="0"/>
              </a:rPr>
              <a:t>Gồm : 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nl-NL" sz="3200" b="1" dirty="0">
                <a:latin typeface="Arial" panose="020B0604020202020204" pitchFamily="34" charset="0"/>
                <a:cs typeface="Arial" panose="020B0604020202020204" pitchFamily="34" charset="0"/>
              </a:rPr>
              <a:t>- Khí ni tơ chiếm 78%.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nl-NL" sz="3200" b="1" dirty="0">
                <a:latin typeface="Arial" panose="020B0604020202020204" pitchFamily="34" charset="0"/>
                <a:cs typeface="Arial" panose="020B0604020202020204" pitchFamily="34" charset="0"/>
              </a:rPr>
              <a:t>- Khí ôxi chiếm 21% .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nl-NL" sz="3200" b="1" dirty="0">
                <a:latin typeface="Arial" panose="020B0604020202020204" pitchFamily="34" charset="0"/>
                <a:cs typeface="Arial" panose="020B0604020202020204" pitchFamily="34" charset="0"/>
              </a:rPr>
              <a:t>- Hơi nước và các khí khác chiếm 1%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nl-NL" sz="3200" b="1" dirty="0">
                <a:latin typeface="Arial" panose="020B0604020202020204" pitchFamily="34" charset="0"/>
                <a:cs typeface="Arial" panose="020B0604020202020204" pitchFamily="34" charset="0"/>
              </a:rPr>
              <a:t>Các khi này có vai trò rất quan trọng đối với tự nhiên và đời sống.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4277057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en-US" smtClean="0"/>
          </a:p>
        </p:txBody>
      </p:sp>
      <p:sp>
        <p:nvSpPr>
          <p:cNvPr id="4" name="Text Box 5"/>
          <p:cNvSpPr txBox="1">
            <a:spLocks noChangeArrowheads="1"/>
          </p:cNvSpPr>
          <p:nvPr/>
        </p:nvSpPr>
        <p:spPr bwMode="auto">
          <a:xfrm>
            <a:off x="2402417" y="365098"/>
            <a:ext cx="72390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sz="2800" b="1" dirty="0" err="1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Hiện</a:t>
            </a:r>
            <a:r>
              <a:rPr lang="en-US" sz="2800" b="1" dirty="0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 </a:t>
            </a:r>
            <a:r>
              <a:rPr lang="en-US" sz="2800" b="1" dirty="0" err="1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tượng</a:t>
            </a:r>
            <a:r>
              <a:rPr lang="en-US" sz="2800" b="1" dirty="0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 </a:t>
            </a:r>
            <a:r>
              <a:rPr lang="en-US" sz="2800" b="1" dirty="0" err="1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khí</a:t>
            </a:r>
            <a:r>
              <a:rPr lang="en-US" sz="2800" b="1" dirty="0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 </a:t>
            </a:r>
            <a:r>
              <a:rPr lang="en-US" sz="2800" b="1" dirty="0" err="1">
                <a:solidFill>
                  <a:srgbClr val="FF0000"/>
                </a:solidFill>
                <a:latin typeface="#9Slide03 Arima Madurai Black"/>
                <a:ea typeface="#9Slide03 Arima Madurai Black"/>
                <a:cs typeface="#9Slide03 Arima Madurai Black"/>
              </a:rPr>
              <a:t>tượng</a:t>
            </a:r>
            <a:endParaRPr lang="en-US" sz="2800" b="1" dirty="0">
              <a:solidFill>
                <a:srgbClr val="FF0000"/>
              </a:solidFill>
              <a:latin typeface="#9Slide03 Arima Madurai Black"/>
              <a:ea typeface="#9Slide03 Arima Madurai Black"/>
              <a:cs typeface="#9Slide03 Arima Madurai Black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8352368" y="1254369"/>
            <a:ext cx="1625600" cy="461963"/>
          </a:xfrm>
          <a:prstGeom prst="rect">
            <a:avLst/>
          </a:prstGeom>
          <a:noFill/>
          <a:ln>
            <a:noFill/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ctr">
              <a:defRPr/>
            </a:pPr>
            <a:r>
              <a:rPr lang="en-US" sz="2400" b="1" dirty="0" err="1">
                <a:latin typeface="Tahoma" pitchFamily="34" charset="0"/>
                <a:cs typeface="Tahoma" pitchFamily="34" charset="0"/>
              </a:rPr>
              <a:t>Mưa</a:t>
            </a:r>
            <a:endParaRPr lang="en-US" sz="2400" b="1" dirty="0">
              <a:latin typeface="Tahoma" pitchFamily="34" charset="0"/>
              <a:cs typeface="Tahoma" pitchFamily="34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3129492" y="3998596"/>
            <a:ext cx="2601384" cy="461962"/>
          </a:xfrm>
          <a:prstGeom prst="rect">
            <a:avLst/>
          </a:prstGeom>
          <a:noFill/>
          <a:ln>
            <a:noFill/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ctr">
              <a:defRPr/>
            </a:pPr>
            <a:r>
              <a:rPr lang="en-US" sz="2400" b="1" dirty="0" err="1">
                <a:latin typeface="Tahoma" pitchFamily="34" charset="0"/>
                <a:cs typeface="Tahoma" pitchFamily="34" charset="0"/>
              </a:rPr>
              <a:t>Cầu</a:t>
            </a:r>
            <a:r>
              <a:rPr lang="en-US" sz="2400" b="1" dirty="0">
                <a:latin typeface="Tahoma" pitchFamily="34" charset="0"/>
                <a:cs typeface="Tahoma" pitchFamily="34" charset="0"/>
              </a:rPr>
              <a:t> </a:t>
            </a:r>
            <a:r>
              <a:rPr lang="en-US" sz="2400" b="1" dirty="0" err="1">
                <a:latin typeface="Tahoma" pitchFamily="34" charset="0"/>
                <a:cs typeface="Tahoma" pitchFamily="34" charset="0"/>
              </a:rPr>
              <a:t>vồng</a:t>
            </a:r>
            <a:endParaRPr lang="en-US" sz="2400" b="1" dirty="0">
              <a:latin typeface="Tahoma" pitchFamily="34" charset="0"/>
              <a:cs typeface="Tahoma" pitchFamily="34" charset="0"/>
            </a:endParaRPr>
          </a:p>
        </p:txBody>
      </p:sp>
      <p:sp>
        <p:nvSpPr>
          <p:cNvPr id="2" name="Cloud Callout 1"/>
          <p:cNvSpPr/>
          <p:nvPr/>
        </p:nvSpPr>
        <p:spPr>
          <a:xfrm>
            <a:off x="4126523" y="1254369"/>
            <a:ext cx="1430215" cy="855785"/>
          </a:xfrm>
          <a:prstGeom prst="cloudCallout">
            <a:avLst>
              <a:gd name="adj1" fmla="val -74112"/>
              <a:gd name="adj2" fmla="val 136473"/>
            </a:avLst>
          </a:prstGeom>
          <a:solidFill>
            <a:schemeClr val="accent3">
              <a:lumMod val="60000"/>
              <a:lumOff val="40000"/>
            </a:schemeClr>
          </a:solidFill>
          <a:ln>
            <a:solidFill>
              <a:srgbClr val="CCFF99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en-US" b="1" dirty="0" err="1">
                <a:solidFill>
                  <a:sysClr val="windowText" lastClr="000000"/>
                </a:solidFill>
                <a:latin typeface="Tahoma" pitchFamily="34" charset="0"/>
                <a:cs typeface="Tahoma" pitchFamily="34" charset="0"/>
              </a:rPr>
              <a:t>Mây</a:t>
            </a:r>
            <a:endParaRPr lang="en-US" b="1" dirty="0">
              <a:solidFill>
                <a:sysClr val="windowText" lastClr="000000"/>
              </a:solidFill>
              <a:latin typeface="Tahoma" pitchFamily="34" charset="0"/>
              <a:cs typeface="Tahoma" pitchFamily="34" charset="0"/>
            </a:endParaRPr>
          </a:p>
        </p:txBody>
      </p:sp>
      <p:pic>
        <p:nvPicPr>
          <p:cNvPr id="2050" name="Picture 2" descr="Mây được hình thành như thế nào? - KhoaHoc.tv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637" y="990169"/>
            <a:ext cx="5440363" cy="27035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1162050" y="1399019"/>
            <a:ext cx="41624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hlinkClick r:id="rId3"/>
              </a:rPr>
              <a:t>https://khoahoc.tv/may-duoc-hinh-thanh-nhu-the-nao-88383</a:t>
            </a:r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4610100" y="3028950"/>
            <a:ext cx="92685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Mây</a:t>
            </a: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2052" name="Picture 4" descr="Mùa Mưa Bắt Đầu Từ Tháng Mấy, Sự Khác Biệt Về Mùa Mưa Giữa 3 Miền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1044116"/>
            <a:ext cx="5181600" cy="26638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6223674" y="3028950"/>
            <a:ext cx="97654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Mưa</a:t>
            </a: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6419851" y="1399019"/>
            <a:ext cx="4857750" cy="3712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hlinkClick r:id="rId5"/>
              </a:rPr>
              <a:t>https://r-star.vn/mua-mua-bat-dau-tu-thang-may/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2054" name="Picture 6" descr="Những điều thú vị về bảy màu sắc của cầu vồng | Kiến thức khoa học vui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4891" y="3700218"/>
            <a:ext cx="5481107" cy="304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TextBox 13"/>
          <p:cNvSpPr txBox="1"/>
          <p:nvPr/>
        </p:nvSpPr>
        <p:spPr>
          <a:xfrm>
            <a:off x="4167555" y="4198948"/>
            <a:ext cx="185980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Cầu</a:t>
            </a:r>
            <a:r>
              <a:rPr lang="en-US" sz="2800" b="1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2800" b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vồng</a:t>
            </a: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655638" y="5802809"/>
            <a:ext cx="525938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hlinkClick r:id="rId7"/>
              </a:rPr>
              <a:t>https://iqthap.com/nhung-dieu-thu-vi-ve-bay-mau-sac-cua-cau-vong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2056" name="Picture 8" descr="Tại sao có sấm sét? Một số biện pháp phòng chống sét đánh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5997" y="3693682"/>
            <a:ext cx="5181603" cy="3164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6154119" y="3728265"/>
            <a:ext cx="194476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Sấm</a:t>
            </a:r>
            <a:r>
              <a:rPr lang="en-US" sz="2800" b="1" dirty="0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2800" b="1" dirty="0" err="1" smtClean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chớp</a:t>
            </a: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6154119" y="5919853"/>
            <a:ext cx="453389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hlinkClick r:id="rId9"/>
              </a:rPr>
              <a:t>https://thoitiet.edu.vn/tai-sao-co-sam-set-bzykfrzuvxy.html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804807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9" grpId="0"/>
      <p:bldP spid="14" grpId="0"/>
      <p:bldP spid="16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ADMIN\Desktop\Tai nguyen thiet ke tro choi\Khi con qua song\river-landscape-clipart-11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76200"/>
            <a:ext cx="12192000" cy="7010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 descr="C:\Users\ADMIN\Desktop\453552345 (3).jpg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0" b="98636" l="0" r="100000">
                        <a14:foregroundMark x1="48087" y1="3274" x2="50000" y2="341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3655" y="-510921"/>
            <a:ext cx="5791196" cy="27689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3962401" y="859552"/>
            <a:ext cx="6584953" cy="9130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333" b="1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AI NHANH HƠN</a:t>
            </a:r>
          </a:p>
        </p:txBody>
      </p:sp>
      <p:pic>
        <p:nvPicPr>
          <p:cNvPr id="14" name="Picture 2" descr="Hình ảnh có liên quan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ackgroundRemoval t="0" b="100000" l="0" r="100000">
                        <a14:foregroundMark x1="16762" y1="11429" x2="65714" y2="92286"/>
                        <a14:foregroundMark x1="81143" y1="8286" x2="33143" y2="26714"/>
                        <a14:foregroundMark x1="74667" y1="3429" x2="50286" y2="32286"/>
                        <a14:foregroundMark x1="84571" y1="4000" x2="85333" y2="9571"/>
                        <a14:foregroundMark x1="46095" y1="39571" x2="19238" y2="70143"/>
                        <a14:foregroundMark x1="46095" y1="71429" x2="39619" y2="90429"/>
                        <a14:foregroundMark x1="56000" y1="21857" x2="64952" y2="53000"/>
                        <a14:foregroundMark x1="22476" y1="16857" x2="13524" y2="21143"/>
                        <a14:foregroundMark x1="46857" y1="75714" x2="40381" y2="95857"/>
                        <a14:foregroundMark x1="60000" y1="63429" x2="66476" y2="84857"/>
                        <a14:foregroundMark x1="36381" y1="72000" x2="37905" y2="84286"/>
                        <a14:foregroundMark x1="68952" y1="67143" x2="71429" y2="84286"/>
                        <a14:foregroundMark x1="59238" y1="53000" x2="75429" y2="56714"/>
                        <a14:foregroundMark x1="87810" y1="45714" x2="80381" y2="59143"/>
                        <a14:foregroundMark x1="82857" y1="16857" x2="62476" y2="18714"/>
                        <a14:foregroundMark x1="11048" y1="11429" x2="7810" y2="21143"/>
                        <a14:foregroundMark x1="68190" y1="91000" x2="68190" y2="94714"/>
                        <a14:foregroundMark x1="42286" y1="13429" x2="39048" y2="28571"/>
                        <a14:foregroundMark x1="62476" y1="15143" x2="62476" y2="35429"/>
                        <a14:foregroundMark x1="56381" y1="27714" x2="52571" y2="45286"/>
                        <a14:foregroundMark x1="53143" y1="13429" x2="49905" y2="38714"/>
                        <a14:foregroundMark x1="36381" y1="13000" x2="35238" y2="19143"/>
                        <a14:foregroundMark x1="52571" y1="12286" x2="56952" y2="15143"/>
                        <a14:backgroundMark x1="31048" y1="63714" x2="29333" y2="6800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2051" y="3005664"/>
            <a:ext cx="2832104" cy="37761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C:\Users\ADMIN\Desktop\512821722.jpg"/>
          <p:cNvPicPr>
            <a:picLocks noChangeAspect="1" noChangeArrowheads="1"/>
          </p:cNvPicPr>
          <p:nvPr/>
        </p:nvPicPr>
        <p:blipFill>
          <a:blip r:embed="rId9">
            <a:extLst>
              <a:ext uri="{BEBA8EAE-BF5A-486C-A8C5-ECC9F3942E4B}">
                <a14:imgProps xmlns:a14="http://schemas.microsoft.com/office/drawing/2010/main">
                  <a14:imgLayer r:embed="rId10">
                    <a14:imgEffect>
                      <a14:backgroundRemoval t="0" b="100000" l="0" r="100000">
                        <a14:foregroundMark x1="41684" y1="5882" x2="42505" y2="12745"/>
                        <a14:foregroundMark x1="55236" y1="3922" x2="55647" y2="12745"/>
                        <a14:foregroundMark x1="45380" y1="1634" x2="45380" y2="12418"/>
                        <a14:foregroundMark x1="35113" y1="92647" x2="36756" y2="95425"/>
                        <a14:foregroundMark x1="65914" y1="92320" x2="62218" y2="94608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2801" y="3283345"/>
            <a:ext cx="3092449" cy="34975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Donkey Kong Theme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541252" y="5531453"/>
            <a:ext cx="812800" cy="812800"/>
          </a:xfrm>
          <a:prstGeom prst="rect">
            <a:avLst/>
          </a:prstGeom>
        </p:spPr>
      </p:pic>
      <p:pic>
        <p:nvPicPr>
          <p:cNvPr id="11" name="Picture 10" descr="C:\Users\ADMIN\Desktop\Tai nguyen thiet ke tro choi\Angry birds epic birds\1505573783630 (2).png">
            <a:hlinkClick r:id="rId12" action="ppaction://hlinksldjump"/>
          </p:cNvPr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1124" y="2116162"/>
            <a:ext cx="1536257" cy="9345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689345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32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8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9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0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1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2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3" presetID="32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14" dur="2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5" dur="4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6" dur="4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7" dur="400" fill="hold">
                                          <p:stCondLst>
                                            <p:cond delay="120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8" dur="4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9" presetID="26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1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7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8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9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0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1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2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3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34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35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4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4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4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4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5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2000"/>
                            </p:stCondLst>
                            <p:childTnLst>
                              <p:par>
                                <p:cTn id="52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 numSld="30">
                <p:cTn id="55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  <p:bldLst>
      <p:bldP spid="10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ADMIN\Desktop\Tai nguyen thiet ke tro choi\Khi con qua song\cartoon_natural_landscape_vector_27857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861"/>
            <a:ext cx="12192000" cy="68351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3" descr="C:\Users\ADMIN\Desktop\cau hoi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4019" y="2545080"/>
            <a:ext cx="13090819" cy="4724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C:\Users\ADMIN\Desktop\453552345 (3).jpg"/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0" b="98636" l="0" r="100000">
                        <a14:foregroundMark x1="48087" y1="3274" x2="50000" y2="341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7985" y="-604905"/>
            <a:ext cx="4818209" cy="33785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1844381" y="4451329"/>
            <a:ext cx="5994400" cy="18156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Chất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chiếm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tỉ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lệ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lớn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nhất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trong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thành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phần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của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không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là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gì</a:t>
            </a:r>
            <a:r>
              <a:rPr lang="en-US" sz="3733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?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4304288" y="1084387"/>
            <a:ext cx="4165600" cy="6667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733" dirty="0" err="1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733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Nitơ</a:t>
            </a:r>
            <a:r>
              <a:rPr lang="en-US" sz="3733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78%</a:t>
            </a:r>
          </a:p>
        </p:txBody>
      </p:sp>
      <p:pic>
        <p:nvPicPr>
          <p:cNvPr id="13" name="Picture 2" descr="C:\Users\ADMIN\Desktop\Tai nguyen thiet ke tro choi\Bảng gỗ\Picture1 (2).pn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1442" y="22448"/>
            <a:ext cx="2277359" cy="968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671772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6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4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5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6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7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8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9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0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1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ADMIN\Desktop\Tai nguyen thiet ke tro choi\Khi con qua song\cartoon_natural_landscape_vector_27857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861"/>
            <a:ext cx="12192000" cy="68351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3" descr="C:\Users\ADMIN\Desktop\cau hoi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4019" y="2545080"/>
            <a:ext cx="13090819" cy="4724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C:\Users\ADMIN\Desktop\453552345 (3).jpg"/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0" b="98636" l="0" r="100000">
                        <a14:foregroundMark x1="48087" y1="3274" x2="50000" y2="341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7985" y="-604905"/>
            <a:ext cx="4818209" cy="33785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1844381" y="4451328"/>
            <a:ext cx="5994400" cy="18980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Tầng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đối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lưu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vị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trí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nằm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ở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đâu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?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4245697" y="959281"/>
            <a:ext cx="4165600" cy="6667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733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0-16km</a:t>
            </a:r>
          </a:p>
        </p:txBody>
      </p:sp>
      <p:pic>
        <p:nvPicPr>
          <p:cNvPr id="13" name="Picture 2" descr="C:\Users\ADMIN\Desktop\Tai nguyen thiet ke tro choi\Bảng gỗ\Picture1 (2).pn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1442" y="22448"/>
            <a:ext cx="2277359" cy="968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35046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6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4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5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6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7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8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9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0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1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ADMIN\Desktop\Tai nguyen thiet ke tro choi\Khi con qua song\cartoon_natural_landscape_vector_27857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861"/>
            <a:ext cx="12192000" cy="68351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3" descr="C:\Users\ADMIN\Desktop\cau hoi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4019" y="2545080"/>
            <a:ext cx="13090819" cy="4724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C:\Users\ADMIN\Desktop\453552345 (3).jpg"/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0" b="98636" l="0" r="100000">
                        <a14:foregroundMark x1="48087" y1="3274" x2="50000" y2="341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7985" y="-604905"/>
            <a:ext cx="4818209" cy="33785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1320800" y="4451328"/>
            <a:ext cx="731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4800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ôxy</a:t>
            </a:r>
            <a:r>
              <a:rPr lang="en-US" sz="4800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chiếm</a:t>
            </a:r>
            <a:r>
              <a:rPr lang="en-US" sz="4800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bao </a:t>
            </a:r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nhiêu</a:t>
            </a:r>
            <a:r>
              <a:rPr lang="en-US" sz="4800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% </a:t>
            </a:r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trong</a:t>
            </a:r>
            <a:r>
              <a:rPr lang="en-US" sz="4800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không</a:t>
            </a:r>
            <a:r>
              <a:rPr lang="en-US" sz="4800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800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endParaRPr lang="en-US" sz="4800" dirty="0">
              <a:solidFill>
                <a:srgbClr val="008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4304288" y="1052317"/>
            <a:ext cx="4165600" cy="6667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733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21 %</a:t>
            </a:r>
          </a:p>
        </p:txBody>
      </p:sp>
      <p:pic>
        <p:nvPicPr>
          <p:cNvPr id="13" name="Picture 2" descr="C:\Users\ADMIN\Desktop\Tai nguyen thiet ke tro choi\Bảng gỗ\Picture1 (2).pn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1442" y="22448"/>
            <a:ext cx="2277359" cy="968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530577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6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4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5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6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7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8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9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0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1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ADMIN\Desktop\Tai nguyen thiet ke tro choi\Khi con qua song\cartoon_natural_landscape_vector_27857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861"/>
            <a:ext cx="12192000" cy="68351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C:\Users\ADMIN\Desktop\453552345 (3).jpg"/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98636" l="0" r="100000">
                        <a14:foregroundMark x1="48087" y1="3274" x2="50000" y2="3411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7985" y="-604905"/>
            <a:ext cx="4818209" cy="33785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/>
          <p:cNvSpPr txBox="1"/>
          <p:nvPr/>
        </p:nvSpPr>
        <p:spPr>
          <a:xfrm>
            <a:off x="4282781" y="640079"/>
            <a:ext cx="4165600" cy="6667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733" dirty="0" err="1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Tầng</a:t>
            </a:r>
            <a:r>
              <a:rPr lang="en-US" sz="3733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 dirty="0" err="1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bình</a:t>
            </a:r>
            <a:r>
              <a:rPr lang="en-US" sz="3733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733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lưu</a:t>
            </a:r>
            <a:endParaRPr lang="en-US" sz="3733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4" name="Picture 2" descr="C:\Users\ADMIN\Desktop\Giai cuu con vat\wooden-board-theme-image-1-vector-clip-art_csp9738361.jpg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0" b="100000" l="0" r="100000">
                        <a14:foregroundMark x1="7111" y1="5870" x2="2889" y2="16771"/>
                        <a14:foregroundMark x1="6667" y1="66876" x2="9222" y2="84696"/>
                        <a14:foregroundMark x1="92333" y1="6918" x2="96556" y2="16771"/>
                        <a14:foregroundMark x1="96556" y1="70860" x2="91778" y2="87841"/>
                      </a14:backgroundRemoval>
                    </a14:imgEffect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1" y="3116101"/>
            <a:ext cx="8676196" cy="45991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/>
          <p:cNvSpPr txBox="1"/>
          <p:nvPr/>
        </p:nvSpPr>
        <p:spPr>
          <a:xfrm>
            <a:off x="1930400" y="4241800"/>
            <a:ext cx="5994400" cy="18980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Lớp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Ô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dôn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nằm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ở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tầng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5867" dirty="0" err="1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nào</a:t>
            </a:r>
            <a:r>
              <a:rPr lang="en-US" sz="5867" dirty="0">
                <a:solidFill>
                  <a:srgbClr val="008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?</a:t>
            </a:r>
          </a:p>
        </p:txBody>
      </p:sp>
      <p:pic>
        <p:nvPicPr>
          <p:cNvPr id="2" name="Picture 2" descr="Kết quả hình ảnh cho panda cartoon"/>
          <p:cNvPicPr>
            <a:picLocks noChangeAspect="1" noChangeArrowheads="1"/>
          </p:cNvPicPr>
          <p:nvPr/>
        </p:nvPicPr>
        <p:blipFill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ackgroundRemoval t="0" b="100000" l="0" r="100000">
                        <a14:foregroundMark x1="37358" y1="7000" x2="65094" y2="82857"/>
                        <a14:foregroundMark x1="91321" y1="12000" x2="33396" y2="31857"/>
                        <a14:foregroundMark x1="50943" y1="13857" x2="68679" y2="42429"/>
                        <a14:foregroundMark x1="70566" y1="10143" x2="75094" y2="38286"/>
                        <a14:foregroundMark x1="70566" y1="15857" x2="37925" y2="9000"/>
                        <a14:foregroundMark x1="43019" y1="19571" x2="34340" y2="32571"/>
                        <a14:foregroundMark x1="30943" y1="28429" x2="36981" y2="35571"/>
                        <a14:foregroundMark x1="50000" y1="57714" x2="51509" y2="76429"/>
                        <a14:foregroundMark x1="43962" y1="57000" x2="43962" y2="79429"/>
                        <a14:foregroundMark x1="43019" y1="53857" x2="39434" y2="66857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36001" y="2731347"/>
            <a:ext cx="3365500" cy="4445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2" descr="C:\Users\ADMIN\Desktop\Tai nguyen thiet ke tro choi\Bảng gỗ\Picture1 (2).png">
            <a:hlinkClick r:id="rId9" action="ppaction://hlinksldjump"/>
          </p:cNvPr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1442" y="22448"/>
            <a:ext cx="2277359" cy="968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406782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6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4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5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6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7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8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9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0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1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图片 6">
            <a:extLst>
              <a:ext uri="{FF2B5EF4-FFF2-40B4-BE49-F238E27FC236}">
                <a16:creationId xmlns:a16="http://schemas.microsoft.com/office/drawing/2014/main" id="{1BE80D7E-4039-CA4B-AF96-2CC0069272B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06677" y="-56375"/>
            <a:ext cx="12405353" cy="6970749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C562979-49CF-2841-81E0-6FAD27BFF191}"/>
              </a:ext>
            </a:extLst>
          </p:cNvPr>
          <p:cNvSpPr txBox="1"/>
          <p:nvPr/>
        </p:nvSpPr>
        <p:spPr>
          <a:xfrm>
            <a:off x="1117600" y="762000"/>
            <a:ext cx="9144000" cy="1015663"/>
          </a:xfrm>
          <a:prstGeom prst="rect">
            <a:avLst/>
          </a:prstGeom>
          <a:noFill/>
        </p:spPr>
        <p:txBody>
          <a:bodyPr>
            <a:spAutoFit/>
            <a:scene3d>
              <a:camera prst="perspectiveLeft"/>
              <a:lightRig rig="contrasting" dir="t">
                <a:rot lat="0" lon="0" rev="4500000"/>
              </a:lightRig>
            </a:scene3d>
            <a:sp3d extrusionH="57150" contourW="6350" prstMaterial="metal">
              <a:bevelT w="127000" h="31750" prst="cross"/>
              <a:contourClr>
                <a:schemeClr val="accent1">
                  <a:shade val="75000"/>
                </a:schemeClr>
              </a:contourClr>
            </a:sp3d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Vận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dung,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mở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rộng</a:t>
            </a:r>
            <a:endParaRPr lang="en-US" sz="6000" b="1" cap="all" dirty="0">
              <a:ln w="0"/>
              <a:gradFill flip="none">
                <a:gsLst>
                  <a:gs pos="0">
                    <a:schemeClr val="accent1">
                      <a:tint val="75000"/>
                      <a:shade val="75000"/>
                      <a:satMod val="170000"/>
                    </a:schemeClr>
                  </a:gs>
                  <a:gs pos="49000">
                    <a:schemeClr val="accent1">
                      <a:tint val="88000"/>
                      <a:shade val="65000"/>
                      <a:satMod val="172000"/>
                    </a:schemeClr>
                  </a:gs>
                  <a:gs pos="50000">
                    <a:schemeClr val="accent1">
                      <a:shade val="65000"/>
                      <a:satMod val="130000"/>
                    </a:schemeClr>
                  </a:gs>
                  <a:gs pos="92000">
                    <a:schemeClr val="accent1">
                      <a:shade val="50000"/>
                      <a:satMod val="120000"/>
                    </a:schemeClr>
                  </a:gs>
                  <a:gs pos="100000">
                    <a:schemeClr val="accent1">
                      <a:shade val="48000"/>
                      <a:satMod val="120000"/>
                    </a:schemeClr>
                  </a:gs>
                </a:gsLst>
                <a:lin ang="5400000"/>
              </a:gradFill>
              <a:effectLst>
                <a:reflection blurRad="12700" stA="50000" endPos="50000" dist="5000" dir="5400000" sy="-100000" rotWithShape="0"/>
              </a:effectLst>
              <a:latin typeface="+mn-lt"/>
              <a:cs typeface="+mn-cs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59DC32C-3487-584C-BA3E-E3E347C87B79}"/>
              </a:ext>
            </a:extLst>
          </p:cNvPr>
          <p:cNvSpPr txBox="1"/>
          <p:nvPr/>
        </p:nvSpPr>
        <p:spPr>
          <a:xfrm>
            <a:off x="1523999" y="2596038"/>
            <a:ext cx="9144000" cy="1938992"/>
          </a:xfrm>
          <a:prstGeom prst="rect">
            <a:avLst/>
          </a:prstGeom>
          <a:noFill/>
        </p:spPr>
        <p:txBody>
          <a:bodyPr>
            <a:spAutoFit/>
            <a:scene3d>
              <a:camera prst="perspectiveLeft"/>
              <a:lightRig rig="contrasting" dir="t">
                <a:rot lat="0" lon="0" rev="4500000"/>
              </a:lightRig>
            </a:scene3d>
            <a:sp3d extrusionH="57150" contourW="6350" prstMaterial="metal">
              <a:bevelT w="127000" h="31750" prst="cross"/>
              <a:contourClr>
                <a:schemeClr val="accent1">
                  <a:shade val="75000"/>
                </a:schemeClr>
              </a:contourClr>
            </a:sp3d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Tìm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hiểu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nội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dung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Khối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khí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,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khí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áp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và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gió</a:t>
            </a:r>
            <a:endParaRPr lang="en-US" sz="6000" b="1" cap="all" dirty="0">
              <a:ln w="0"/>
              <a:gradFill flip="none">
                <a:gsLst>
                  <a:gs pos="0">
                    <a:schemeClr val="accent1">
                      <a:tint val="75000"/>
                      <a:shade val="75000"/>
                      <a:satMod val="170000"/>
                    </a:schemeClr>
                  </a:gs>
                  <a:gs pos="49000">
                    <a:schemeClr val="accent1">
                      <a:tint val="88000"/>
                      <a:shade val="65000"/>
                      <a:satMod val="172000"/>
                    </a:schemeClr>
                  </a:gs>
                  <a:gs pos="50000">
                    <a:schemeClr val="accent1">
                      <a:shade val="65000"/>
                      <a:satMod val="130000"/>
                    </a:schemeClr>
                  </a:gs>
                  <a:gs pos="92000">
                    <a:schemeClr val="accent1">
                      <a:shade val="50000"/>
                      <a:satMod val="120000"/>
                    </a:schemeClr>
                  </a:gs>
                  <a:gs pos="100000">
                    <a:schemeClr val="accent1">
                      <a:shade val="48000"/>
                      <a:satMod val="120000"/>
                    </a:schemeClr>
                  </a:gs>
                </a:gsLst>
                <a:lin ang="5400000"/>
              </a:gradFill>
              <a:effectLst>
                <a:reflection blurRad="12700" stA="50000" endPos="50000" dist="5000" dir="5400000" sy="-100000" rotWithShape="0"/>
              </a:effectLst>
              <a:latin typeface="+mn-lt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52486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176</TotalTime>
  <Words>380</Words>
  <Application>Microsoft Office PowerPoint</Application>
  <PresentationFormat>Widescreen</PresentationFormat>
  <Paragraphs>80</Paragraphs>
  <Slides>19</Slides>
  <Notes>3</Notes>
  <HiddenSlides>0</HiddenSlides>
  <MMClips>2</MMClips>
  <ScaleCrop>false</ScaleCrop>
  <HeadingPairs>
    <vt:vector size="8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7" baseType="lpstr">
      <vt:lpstr>#9Slide03 Arima Madurai Black</vt:lpstr>
      <vt:lpstr>Arial</vt:lpstr>
      <vt:lpstr>Calibri</vt:lpstr>
      <vt:lpstr>Calibri Light</vt:lpstr>
      <vt:lpstr>Tahoma</vt:lpstr>
      <vt:lpstr>Times New Roman</vt:lpstr>
      <vt:lpstr>Office Theme</vt:lpstr>
      <vt:lpstr>Slide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Học tập theo nhóm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Trân Thị Kim Liên</dc:creator>
  <cp:lastModifiedBy>Trân Thị Kim Liên</cp:lastModifiedBy>
  <cp:revision>11</cp:revision>
  <dcterms:created xsi:type="dcterms:W3CDTF">2022-07-15T01:45:53Z</dcterms:created>
  <dcterms:modified xsi:type="dcterms:W3CDTF">2022-09-20T02:14:24Z</dcterms:modified>
</cp:coreProperties>
</file>